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8" r:id="rId4"/>
    <p:sldId id="259" r:id="rId5"/>
    <p:sldId id="260" r:id="rId6"/>
    <p:sldId id="261" r:id="rId7"/>
    <p:sldId id="262" r:id="rId8"/>
    <p:sldId id="263" r:id="rId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C00"/>
    <a:srgbClr val="CC00CC"/>
    <a:srgbClr val="CC0099"/>
    <a:srgbClr val="00FFFF"/>
    <a:srgbClr val="FF66FF"/>
    <a:srgbClr val="FF0066"/>
    <a:srgbClr val="00CCFF"/>
    <a:srgbClr val="FF9900"/>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F745C9E-689E-4977-987D-76C2BE8E523E}"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CEC4A8-AB75-4341-978E-6FDE71B8CA61}"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745C9E-689E-4977-987D-76C2BE8E523E}" type="datetimeFigureOut">
              <a:rPr lang="it-IT" smtClean="0"/>
              <a:pPr/>
              <a:t>20/01/2014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EC4A8-AB75-4341-978E-6FDE71B8CA61}"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it/url?sa=i&amp;rct=j&amp;q=&amp;esrc=s&amp;source=images&amp;cd=&amp;cad=rja&amp;docid=LNos-AicBGAN3M&amp;tbnid=N143vc-_MPf-qM:&amp;ved=0CAUQjRw&amp;url=http://www.solarenergysunrise.com/2012/10/raffaello-sanzio-urbino-28-marzo-o-6.html&amp;ei=kL-1Up_HCKq10wWR1YE4&amp;bvm=bv.58187178,d.bGE&amp;psig=AFQjCNE1LDOeF5VYbzU0-lKA95vh-jV-YQ&amp;ust=1387729109720088"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it/url?sa=i&amp;rct=j&amp;q=&amp;esrc=s&amp;source=images&amp;cd=&amp;cad=rja&amp;docid=MGULHHVTuk31ZM&amp;tbnid=2LUDpoYJEFJMSM:&amp;ved=0CAUQjRw&amp;url=http://it.wikipedia.org/wiki/Villa_Farnesina&amp;ei=H8K1UqWLJamV0AXY34DQDg&amp;bvm=bv.58187178,d.bGE&amp;psig=AFQjCNFK3YaM5sWsn8N1YpGRQIo-f9pTnQ&amp;ust=13877298132124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it/url?sa=i&amp;rct=j&amp;q=&amp;esrc=s&amp;source=images&amp;cd=&amp;cad=rja&amp;docid=we8EJNiiiDuUUM&amp;tbnid=S8jxCaVwLSszmM:&amp;ved=0CAUQjRw&amp;url=http://www.greenmaster.it/PS-Servizi/VerdePens/VPStoria.html&amp;ei=lNG1UsL0IIa40QWCooDwDQ&amp;bvm=bv.58187178,d.bGE&amp;psig=AFQjCNGVH-vMUY5V5cmtSBWiQVRfNFTujg&amp;ust=138773377411572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204864"/>
            <a:ext cx="7846640" cy="1467594"/>
          </a:xfrm>
        </p:spPr>
        <p:txBody>
          <a:bodyPr>
            <a:normAutofit/>
          </a:bodyPr>
          <a:lstStyle/>
          <a:p>
            <a:r>
              <a:rPr lang="it-IT" sz="6600" b="1" dirty="0" smtClean="0">
                <a:solidFill>
                  <a:srgbClr val="FF0000"/>
                </a:solidFill>
                <a:latin typeface="Segoe Print" pitchFamily="2" charset="0"/>
              </a:rPr>
              <a:t>Villa Madama</a:t>
            </a:r>
            <a:endParaRPr lang="it-IT" sz="6600" b="1" dirty="0">
              <a:solidFill>
                <a:srgbClr val="FF0000"/>
              </a:solidFill>
              <a:latin typeface="Segoe Print" pitchFamily="2" charset="0"/>
            </a:endParaRPr>
          </a:p>
        </p:txBody>
      </p:sp>
      <p:sp>
        <p:nvSpPr>
          <p:cNvPr id="3" name="Sottotitolo 2"/>
          <p:cNvSpPr>
            <a:spLocks noGrp="1"/>
          </p:cNvSpPr>
          <p:nvPr>
            <p:ph type="subTitle" idx="1"/>
          </p:nvPr>
        </p:nvSpPr>
        <p:spPr/>
        <p:txBody>
          <a:bodyPr>
            <a:normAutofit/>
          </a:bodyPr>
          <a:lstStyle/>
          <a:p>
            <a:r>
              <a:rPr lang="it-IT" sz="2400" b="1" dirty="0" smtClean="0">
                <a:solidFill>
                  <a:srgbClr val="0000FF"/>
                </a:solidFill>
                <a:latin typeface="Segoe Print" pitchFamily="2" charset="0"/>
              </a:rPr>
              <a:t>Marta Ferrelli e Flavia Scafella</a:t>
            </a:r>
          </a:p>
          <a:p>
            <a:r>
              <a:rPr lang="it-IT" sz="2400" b="1" dirty="0" smtClean="0">
                <a:solidFill>
                  <a:srgbClr val="0000FF"/>
                </a:solidFill>
                <a:latin typeface="Segoe Print" pitchFamily="2" charset="0"/>
              </a:rPr>
              <a:t>2°N</a:t>
            </a:r>
          </a:p>
          <a:p>
            <a:r>
              <a:rPr lang="it-IT" sz="2400" b="1" dirty="0" smtClean="0">
                <a:solidFill>
                  <a:srgbClr val="0000FF"/>
                </a:solidFill>
                <a:latin typeface="Segoe Print" pitchFamily="2" charset="0"/>
              </a:rPr>
              <a:t>Anno Scolastico 2013-2014</a:t>
            </a:r>
          </a:p>
        </p:txBody>
      </p:sp>
      <p:sp>
        <p:nvSpPr>
          <p:cNvPr id="4" name="CasellaDiTesto 3"/>
          <p:cNvSpPr txBox="1"/>
          <p:nvPr/>
        </p:nvSpPr>
        <p:spPr>
          <a:xfrm>
            <a:off x="4355976" y="260648"/>
            <a:ext cx="4392488" cy="461665"/>
          </a:xfrm>
          <a:prstGeom prst="rect">
            <a:avLst/>
          </a:prstGeom>
          <a:noFill/>
        </p:spPr>
        <p:txBody>
          <a:bodyPr wrap="square" rtlCol="0">
            <a:spAutoFit/>
          </a:bodyPr>
          <a:lstStyle/>
          <a:p>
            <a:r>
              <a:rPr lang="it-IT" sz="2400" b="1" dirty="0" smtClean="0">
                <a:solidFill>
                  <a:srgbClr val="00B050"/>
                </a:solidFill>
                <a:latin typeface="Segoe Print" pitchFamily="2" charset="0"/>
              </a:rPr>
              <a:t>Roma, 21 dicembre 2013</a:t>
            </a:r>
            <a:endParaRPr lang="it-IT" sz="2400" b="1" dirty="0">
              <a:solidFill>
                <a:srgbClr val="00B050"/>
              </a:solidFill>
              <a:latin typeface="Segoe Print" pitchFamily="2" charset="0"/>
            </a:endParaRPr>
          </a:p>
        </p:txBody>
      </p:sp>
      <p:pic>
        <p:nvPicPr>
          <p:cNvPr id="12290" name="Picture 2" descr="http://1.bp.blogspot.com/-8aDTd4k9FC8/UIqU71FdHsI/AAAAAAAAAbs/fM7F25MuHmI/s1600/Roma-Villa-Madama-ricostruz.del-progetto-di-Raffaello-bd1.jpg">
            <a:hlinkClick r:id="rId2"/>
          </p:cNvPr>
          <p:cNvPicPr>
            <a:picLocks noChangeAspect="1" noChangeArrowheads="1"/>
          </p:cNvPicPr>
          <p:nvPr/>
        </p:nvPicPr>
        <p:blipFill>
          <a:blip r:embed="rId3" cstate="print"/>
          <a:srcRect/>
          <a:stretch>
            <a:fillRect/>
          </a:stretch>
        </p:blipFill>
        <p:spPr bwMode="auto">
          <a:xfrm>
            <a:off x="0" y="260648"/>
            <a:ext cx="3168352" cy="211762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CC00"/>
                </a:solidFill>
                <a:latin typeface="Comic Sans MS" pitchFamily="66" charset="0"/>
              </a:rPr>
              <a:t>Ubicazione del monumento</a:t>
            </a:r>
            <a:endParaRPr lang="it-IT" dirty="0">
              <a:solidFill>
                <a:srgbClr val="FFCC00"/>
              </a:solidFill>
              <a:latin typeface="Comic Sans MS" pitchFamily="66" charset="0"/>
            </a:endParaRPr>
          </a:p>
        </p:txBody>
      </p:sp>
      <p:pic>
        <p:nvPicPr>
          <p:cNvPr id="4" name="Picture 2"/>
          <p:cNvPicPr>
            <a:picLocks noGrp="1" noChangeAspect="1" noChangeArrowheads="1"/>
          </p:cNvPicPr>
          <p:nvPr>
            <p:ph idx="1"/>
          </p:nvPr>
        </p:nvPicPr>
        <p:blipFill>
          <a:blip r:embed="rId2" cstate="print"/>
          <a:srcRect/>
          <a:stretch>
            <a:fillRect/>
          </a:stretch>
        </p:blipFill>
        <p:spPr bwMode="auto">
          <a:xfrm>
            <a:off x="800364" y="1600200"/>
            <a:ext cx="7543272"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9900"/>
                </a:solidFill>
                <a:latin typeface="Comic Sans MS" pitchFamily="66" charset="0"/>
              </a:rPr>
              <a:t>Piantina di Villa Madama</a:t>
            </a:r>
            <a:endParaRPr lang="it-IT" dirty="0">
              <a:solidFill>
                <a:srgbClr val="FF9900"/>
              </a:solidFill>
              <a:latin typeface="Comic Sans MS" pitchFamily="66" charset="0"/>
            </a:endParaRPr>
          </a:p>
        </p:txBody>
      </p:sp>
      <p:sp>
        <p:nvSpPr>
          <p:cNvPr id="3" name="Segnaposto contenuto 2"/>
          <p:cNvSpPr>
            <a:spLocks noGrp="1"/>
          </p:cNvSpPr>
          <p:nvPr>
            <p:ph idx="1"/>
          </p:nvPr>
        </p:nvSpPr>
        <p:spPr>
          <a:xfrm flipH="1">
            <a:off x="8686800" y="2852936"/>
            <a:ext cx="997768" cy="3273227"/>
          </a:xfrm>
        </p:spPr>
        <p:txBody>
          <a:bodyPr/>
          <a:lstStyle/>
          <a:p>
            <a:endParaRPr lang="it-IT" dirty="0"/>
          </a:p>
          <a:p>
            <a:endParaRPr lang="it-IT" dirty="0"/>
          </a:p>
          <a:p>
            <a:endParaRPr lang="it-IT" dirty="0"/>
          </a:p>
        </p:txBody>
      </p:sp>
      <p:pic>
        <p:nvPicPr>
          <p:cNvPr id="15366" name="Picture 6" descr="https://encrypted-tbn3.gstatic.com/images?q=tbn:ANd9GcTGm0vBBoCAAENZ9HQY3TDhUO4NhudL7gGqqKzJcXBtuypGN-eeUg">
            <a:hlinkClick r:id="rId2"/>
          </p:cNvPr>
          <p:cNvPicPr>
            <a:picLocks noChangeAspect="1" noChangeArrowheads="1"/>
          </p:cNvPicPr>
          <p:nvPr/>
        </p:nvPicPr>
        <p:blipFill>
          <a:blip r:embed="rId3" cstate="print"/>
          <a:srcRect/>
          <a:stretch>
            <a:fillRect/>
          </a:stretch>
        </p:blipFill>
        <p:spPr bwMode="auto">
          <a:xfrm>
            <a:off x="2051720" y="1556792"/>
            <a:ext cx="5186936" cy="4314590"/>
          </a:xfrm>
          <a:prstGeom prst="rect">
            <a:avLst/>
          </a:prstGeom>
          <a:ln w="228600" cap="sq" cmpd="thickThin">
            <a:solidFill>
              <a:srgbClr val="FF0066"/>
            </a:solidFill>
            <a:prstDash val="solid"/>
            <a:miter lim="800000"/>
          </a:ln>
          <a:effectLst>
            <a:innerShdw blurRad="76200">
              <a:srgbClr val="000000"/>
            </a:innerShdw>
          </a:effectLst>
        </p:spPr>
      </p:pic>
      <p:sp>
        <p:nvSpPr>
          <p:cNvPr id="7" name="CasellaDiTesto 6"/>
          <p:cNvSpPr txBox="1"/>
          <p:nvPr/>
        </p:nvSpPr>
        <p:spPr>
          <a:xfrm>
            <a:off x="3635896" y="5085184"/>
            <a:ext cx="2232248" cy="369332"/>
          </a:xfrm>
          <a:prstGeom prst="rect">
            <a:avLst/>
          </a:prstGeom>
          <a:solidFill>
            <a:schemeClr val="bg1"/>
          </a:solidFill>
        </p:spPr>
        <p:txBody>
          <a:bodyPr wrap="square" rtlCol="0">
            <a:spAutoFit/>
          </a:bodyPr>
          <a:lstStyle/>
          <a:p>
            <a:r>
              <a:rPr lang="it-IT" dirty="0" smtClean="0"/>
              <a:t>VILLA MADAMA</a:t>
            </a:r>
            <a:endParaRPr lang="it-IT" dirty="0"/>
          </a:p>
        </p:txBody>
      </p:sp>
      <p:sp>
        <p:nvSpPr>
          <p:cNvPr id="8" name="CasellaDiTesto 7"/>
          <p:cNvSpPr txBox="1"/>
          <p:nvPr/>
        </p:nvSpPr>
        <p:spPr>
          <a:xfrm>
            <a:off x="3851920" y="3789040"/>
            <a:ext cx="1512168" cy="369332"/>
          </a:xfrm>
          <a:prstGeom prst="rect">
            <a:avLst/>
          </a:prstGeom>
          <a:solidFill>
            <a:schemeClr val="bg1"/>
          </a:solidFill>
          <a:ln>
            <a:solidFill>
              <a:schemeClr val="bg1"/>
            </a:solidFill>
          </a:ln>
        </p:spPr>
        <p:txBody>
          <a:bodyPr wrap="square" rtlCol="0">
            <a:spAutoFit/>
          </a:bodyPr>
          <a:lstStyle/>
          <a:p>
            <a:r>
              <a:rPr lang="it-IT" dirty="0" smtClean="0"/>
              <a:t>LA LOGGIA</a:t>
            </a:r>
            <a:endParaRPr lang="it-IT" dirty="0"/>
          </a:p>
        </p:txBody>
      </p:sp>
      <p:sp>
        <p:nvSpPr>
          <p:cNvPr id="9" name="CasellaDiTesto 8"/>
          <p:cNvSpPr txBox="1"/>
          <p:nvPr/>
        </p:nvSpPr>
        <p:spPr>
          <a:xfrm>
            <a:off x="6012160" y="3645024"/>
            <a:ext cx="936104" cy="923330"/>
          </a:xfrm>
          <a:prstGeom prst="rect">
            <a:avLst/>
          </a:prstGeom>
          <a:solidFill>
            <a:schemeClr val="bg1"/>
          </a:solidFill>
        </p:spPr>
        <p:txBody>
          <a:bodyPr wrap="square" rtlCol="0">
            <a:spAutoFit/>
          </a:bodyPr>
          <a:lstStyle/>
          <a:p>
            <a:r>
              <a:rPr lang="it-IT" dirty="0" smtClean="0"/>
              <a:t>SALA</a:t>
            </a:r>
          </a:p>
          <a:p>
            <a:r>
              <a:rPr lang="it-IT" dirty="0" smtClean="0"/>
              <a:t> DEL </a:t>
            </a:r>
          </a:p>
          <a:p>
            <a:r>
              <a:rPr lang="it-IT" dirty="0" smtClean="0"/>
              <a:t>FREGIO</a:t>
            </a:r>
            <a:endParaRPr lang="it-IT" dirty="0"/>
          </a:p>
        </p:txBody>
      </p:sp>
      <p:sp>
        <p:nvSpPr>
          <p:cNvPr id="10" name="CasellaDiTesto 9"/>
          <p:cNvSpPr txBox="1"/>
          <p:nvPr/>
        </p:nvSpPr>
        <p:spPr>
          <a:xfrm>
            <a:off x="2411760" y="2852936"/>
            <a:ext cx="792088" cy="1200329"/>
          </a:xfrm>
          <a:prstGeom prst="rect">
            <a:avLst/>
          </a:prstGeom>
          <a:solidFill>
            <a:schemeClr val="bg1"/>
          </a:solidFill>
        </p:spPr>
        <p:txBody>
          <a:bodyPr wrap="square" rtlCol="0">
            <a:spAutoFit/>
          </a:bodyPr>
          <a:lstStyle/>
          <a:p>
            <a:r>
              <a:rPr lang="it-IT" dirty="0" smtClean="0"/>
              <a:t>SALA</a:t>
            </a:r>
          </a:p>
          <a:p>
            <a:r>
              <a:rPr lang="it-IT" dirty="0" err="1" smtClean="0"/>
              <a:t>DI</a:t>
            </a:r>
            <a:endParaRPr lang="it-IT" dirty="0" smtClean="0"/>
          </a:p>
          <a:p>
            <a:r>
              <a:rPr lang="it-IT" dirty="0" smtClean="0"/>
              <a:t>GALI</a:t>
            </a:r>
          </a:p>
          <a:p>
            <a:r>
              <a:rPr lang="it-IT" dirty="0" smtClean="0"/>
              <a:t>LEO</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CCFF"/>
                </a:solidFill>
                <a:latin typeface="Comic Sans MS" pitchFamily="66" charset="0"/>
              </a:rPr>
              <a:t>La costruzione</a:t>
            </a:r>
            <a:endParaRPr lang="it-IT" dirty="0">
              <a:solidFill>
                <a:srgbClr val="00CCFF"/>
              </a:solidFill>
              <a:latin typeface="Comic Sans MS" pitchFamily="66" charset="0"/>
            </a:endParaRPr>
          </a:p>
        </p:txBody>
      </p:sp>
      <p:sp>
        <p:nvSpPr>
          <p:cNvPr id="3" name="Segnaposto contenuto 2"/>
          <p:cNvSpPr>
            <a:spLocks noGrp="1"/>
          </p:cNvSpPr>
          <p:nvPr>
            <p:ph idx="1"/>
          </p:nvPr>
        </p:nvSpPr>
        <p:spPr>
          <a:xfrm>
            <a:off x="467544" y="1268760"/>
            <a:ext cx="8229600" cy="4525963"/>
          </a:xfrm>
        </p:spPr>
        <p:txBody>
          <a:bodyPr>
            <a:noAutofit/>
          </a:bodyPr>
          <a:lstStyle/>
          <a:p>
            <a:pPr algn="just"/>
            <a:r>
              <a:rPr lang="it-IT" sz="1850" dirty="0" smtClean="0">
                <a:latin typeface="Comic Sans MS" pitchFamily="66" charset="0"/>
              </a:rPr>
              <a:t>I lavori cominciarono nel 1518, sotto il papato di Leone X, per volere del cugino cardinale Giulio de' Medici. Nel periodo successivo al Medioevo, infatti, la nuova società romana usciva dai palazzi oscuri e fortificati entro le mura, per godere di sereni soggiorni nelle ville di campagna. Anche il futuro Papa, pertanto, volle commissionare l'edificazione di una villa di campagna su di uno sperone alle pendici di Monte Mario.</a:t>
            </a:r>
          </a:p>
          <a:p>
            <a:pPr algn="just"/>
            <a:r>
              <a:rPr lang="it-IT" sz="1850" dirty="0" smtClean="0">
                <a:latin typeface="Comic Sans MS" pitchFamily="66" charset="0"/>
              </a:rPr>
              <a:t>A tal proposito incaricò Raffaello </a:t>
            </a:r>
            <a:r>
              <a:rPr lang="it-IT" sz="1850" dirty="0" err="1" smtClean="0">
                <a:latin typeface="Comic Sans MS" pitchFamily="66" charset="0"/>
              </a:rPr>
              <a:t>Sanzio</a:t>
            </a:r>
            <a:r>
              <a:rPr lang="it-IT" sz="1850" dirty="0" smtClean="0">
                <a:latin typeface="Comic Sans MS" pitchFamily="66" charset="0"/>
              </a:rPr>
              <a:t> di eseguire il progetto, e Antonio da Sangallo il Giovane di occuparsi dell'esecuzione dei lavori. I lavori subirono un rallentamento per la prematura morte di Raffaello avvenuta nel 1520 all'età di 37 anni ma ripresero e furono terminati per la parte edilizia (1524-1525) dopo l'elezione di Giulio che divenne il secondo papa della famiglia Medici col nome di Clemente </a:t>
            </a:r>
            <a:r>
              <a:rPr lang="it-IT" sz="1850" dirty="0" err="1" smtClean="0">
                <a:latin typeface="Comic Sans MS" pitchFamily="66" charset="0"/>
              </a:rPr>
              <a:t>VII</a:t>
            </a:r>
            <a:r>
              <a:rPr lang="it-IT" sz="1850" dirty="0" smtClean="0">
                <a:latin typeface="Comic Sans MS" pitchFamily="66" charset="0"/>
              </a:rPr>
              <a:t> (1523). Nei lavori fu impegnato un formidabile gruppo di artisti. Oltre ad Antonio da Sangallo, furono presenti in cantiere Giulio Romano, erede della bottega di Raffaello, che si dedicò alle decorazioni insieme a Baldassarre </a:t>
            </a:r>
            <a:r>
              <a:rPr lang="it-IT" sz="1850" dirty="0" err="1" smtClean="0">
                <a:latin typeface="Comic Sans MS" pitchFamily="66" charset="0"/>
              </a:rPr>
              <a:t>Peruzzi</a:t>
            </a:r>
            <a:r>
              <a:rPr lang="it-IT" sz="1850" dirty="0" smtClean="0">
                <a:latin typeface="Comic Sans MS" pitchFamily="66" charset="0"/>
              </a:rPr>
              <a:t> e </a:t>
            </a:r>
            <a:r>
              <a:rPr lang="it-IT" sz="1850" dirty="0" err="1" smtClean="0">
                <a:latin typeface="Comic Sans MS" pitchFamily="66" charset="0"/>
              </a:rPr>
              <a:t>Giovan</a:t>
            </a:r>
            <a:r>
              <a:rPr lang="it-IT" sz="1850" dirty="0" smtClean="0">
                <a:latin typeface="Comic Sans MS" pitchFamily="66" charset="0"/>
              </a:rPr>
              <a:t> Francesco </a:t>
            </a:r>
            <a:r>
              <a:rPr lang="it-IT" sz="1850" dirty="0" err="1" smtClean="0">
                <a:latin typeface="Comic Sans MS" pitchFamily="66" charset="0"/>
              </a:rPr>
              <a:t>Penni</a:t>
            </a:r>
            <a:r>
              <a:rPr lang="it-IT" sz="1850" dirty="0" smtClean="0">
                <a:latin typeface="Comic Sans MS" pitchFamily="66" charset="0"/>
              </a:rPr>
              <a:t>. Giovanni da Udine si occupò degli stucchi e </a:t>
            </a:r>
            <a:r>
              <a:rPr lang="it-IT" sz="1850" dirty="0" err="1" smtClean="0">
                <a:latin typeface="Comic Sans MS" pitchFamily="66" charset="0"/>
              </a:rPr>
              <a:t>Baccio</a:t>
            </a:r>
            <a:r>
              <a:rPr lang="it-IT" sz="1850" dirty="0" smtClean="0">
                <a:latin typeface="Comic Sans MS" pitchFamily="66" charset="0"/>
              </a:rPr>
              <a:t> </a:t>
            </a:r>
            <a:r>
              <a:rPr lang="it-IT" sz="1850" dirty="0" err="1" smtClean="0">
                <a:latin typeface="Comic Sans MS" pitchFamily="66" charset="0"/>
              </a:rPr>
              <a:t>Bandinelli</a:t>
            </a:r>
            <a:r>
              <a:rPr lang="it-IT" sz="1850" dirty="0" smtClean="0">
                <a:latin typeface="Comic Sans MS" pitchFamily="66" charset="0"/>
              </a:rPr>
              <a:t> delle sculture.</a:t>
            </a:r>
          </a:p>
          <a:p>
            <a:endParaRPr lang="it-IT" sz="1850" dirty="0">
              <a:latin typeface="Segoe Print" pitchFamily="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err="1" smtClean="0">
                <a:solidFill>
                  <a:srgbClr val="7030A0"/>
                </a:solidFill>
                <a:latin typeface="Comic Sans MS" pitchFamily="66" charset="0"/>
              </a:rPr>
              <a:t>Conseguenze…</a:t>
            </a:r>
            <a:r>
              <a:rPr lang="it-IT" dirty="0" smtClean="0">
                <a:solidFill>
                  <a:srgbClr val="7030A0"/>
                </a:solidFill>
                <a:latin typeface="Comic Sans MS" pitchFamily="66" charset="0"/>
              </a:rPr>
              <a:t> </a:t>
            </a:r>
            <a:endParaRPr lang="it-IT" dirty="0">
              <a:solidFill>
                <a:srgbClr val="7030A0"/>
              </a:solidFill>
              <a:latin typeface="Comic Sans MS" pitchFamily="66" charset="0"/>
            </a:endParaRPr>
          </a:p>
        </p:txBody>
      </p:sp>
      <p:sp>
        <p:nvSpPr>
          <p:cNvPr id="3" name="Segnaposto contenuto 2"/>
          <p:cNvSpPr>
            <a:spLocks noGrp="1"/>
          </p:cNvSpPr>
          <p:nvPr>
            <p:ph idx="1"/>
          </p:nvPr>
        </p:nvSpPr>
        <p:spPr>
          <a:xfrm>
            <a:off x="395536" y="908720"/>
            <a:ext cx="8229600" cy="5949280"/>
          </a:xfrm>
        </p:spPr>
        <p:txBody>
          <a:bodyPr>
            <a:normAutofit/>
          </a:bodyPr>
          <a:lstStyle/>
          <a:p>
            <a:pPr>
              <a:buNone/>
            </a:pPr>
            <a:endParaRPr lang="it-IT" sz="1850" dirty="0" smtClean="0">
              <a:latin typeface="Comic Sans MS" pitchFamily="66" charset="0"/>
            </a:endParaRPr>
          </a:p>
          <a:p>
            <a:r>
              <a:rPr lang="it-IT" sz="1850" dirty="0" smtClean="0">
                <a:latin typeface="Comic Sans MS" pitchFamily="66" charset="0"/>
              </a:rPr>
              <a:t>La realizzazione definitiva del progetto, tuttavia, fu irrimediabilmente compromessa dalle vicissitudini che visse lo stato Pontificio sotto il papato di Clemente </a:t>
            </a:r>
            <a:r>
              <a:rPr lang="it-IT" sz="1850" dirty="0" err="1" smtClean="0">
                <a:latin typeface="Comic Sans MS" pitchFamily="66" charset="0"/>
              </a:rPr>
              <a:t>VII</a:t>
            </a:r>
            <a:r>
              <a:rPr lang="it-IT" sz="1850" dirty="0" smtClean="0">
                <a:latin typeface="Comic Sans MS" pitchFamily="66" charset="0"/>
              </a:rPr>
              <a:t>. Nel 1527, infatti, il Sacco di Roma ad opera dei Lanzichenecchi di Carlo V, e il conseguente accordo tra il Papa e l'Imperatore tolsero qualsiasi priorità alla realizzazione dell'ambizioso progetto di Raffaello. Durante questo tragico episodio della storia romana la villa fu saccheggiata e data alle fiamme. Il Vasari racconta che il papa pianse vedendola bruciare dal suo rifugio di </a:t>
            </a:r>
            <a:r>
              <a:rPr lang="it-IT" sz="1850" dirty="0" err="1" smtClean="0">
                <a:latin typeface="Comic Sans MS" pitchFamily="66" charset="0"/>
              </a:rPr>
              <a:t>Castel</a:t>
            </a:r>
            <a:r>
              <a:rPr lang="it-IT" sz="1850" dirty="0" smtClean="0">
                <a:latin typeface="Comic Sans MS" pitchFamily="66" charset="0"/>
              </a:rPr>
              <a:t> Sant'Angelo</a:t>
            </a:r>
            <a:r>
              <a:rPr lang="it-IT" sz="1900" dirty="0" smtClean="0">
                <a:latin typeface="Comic Sans MS" pitchFamily="66" charset="0"/>
              </a:rPr>
              <a:t>.</a:t>
            </a:r>
          </a:p>
          <a:p>
            <a:r>
              <a:rPr lang="it-IT" sz="1850" dirty="0" smtClean="0">
                <a:latin typeface="Comic Sans MS" pitchFamily="66" charset="0"/>
              </a:rPr>
              <a:t>Nel corso dell'Ottocento e i primi del Novecento la villa finì in rovina, venendo adibita a fienile, magazzino agricolo e, finanche, ad alloggiamento di truppe.</a:t>
            </a:r>
          </a:p>
          <a:p>
            <a:endParaRPr lang="it-IT" sz="1850" dirty="0" smtClean="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CC00"/>
                </a:solidFill>
                <a:latin typeface="Comic Sans MS" pitchFamily="66" charset="0"/>
              </a:rPr>
              <a:t>Il restauro</a:t>
            </a:r>
            <a:endParaRPr lang="it-IT" dirty="0">
              <a:solidFill>
                <a:srgbClr val="00CC00"/>
              </a:solidFill>
              <a:latin typeface="Comic Sans MS" pitchFamily="66" charset="0"/>
            </a:endParaRPr>
          </a:p>
        </p:txBody>
      </p:sp>
      <p:sp>
        <p:nvSpPr>
          <p:cNvPr id="3" name="Segnaposto contenuto 2"/>
          <p:cNvSpPr>
            <a:spLocks noGrp="1"/>
          </p:cNvSpPr>
          <p:nvPr>
            <p:ph idx="1"/>
          </p:nvPr>
        </p:nvSpPr>
        <p:spPr>
          <a:xfrm>
            <a:off x="323528" y="1539949"/>
            <a:ext cx="8229600" cy="5318051"/>
          </a:xfrm>
        </p:spPr>
        <p:txBody>
          <a:bodyPr>
            <a:normAutofit/>
          </a:bodyPr>
          <a:lstStyle/>
          <a:p>
            <a:r>
              <a:rPr lang="it-IT" sz="1850" dirty="0" smtClean="0">
                <a:latin typeface="Comic Sans MS" pitchFamily="66" charset="0"/>
              </a:rPr>
              <a:t>Nel 1913 fu acquistata da Maurice </a:t>
            </a:r>
            <a:r>
              <a:rPr lang="it-IT" sz="1850" dirty="0" err="1" smtClean="0">
                <a:latin typeface="Comic Sans MS" pitchFamily="66" charset="0"/>
              </a:rPr>
              <a:t>Bergès</a:t>
            </a:r>
            <a:r>
              <a:rPr lang="it-IT" sz="1850" dirty="0" smtClean="0">
                <a:latin typeface="Comic Sans MS" pitchFamily="66" charset="0"/>
              </a:rPr>
              <a:t>, un ingegnere di Tolosa innamorato di Roma, che incaricò del restauro Marcello Piacentini. Nel 1925 fu acquistata dalla nobile famiglia Dentice di </a:t>
            </a:r>
            <a:r>
              <a:rPr lang="it-IT" sz="1850" dirty="0" err="1" smtClean="0">
                <a:latin typeface="Comic Sans MS" pitchFamily="66" charset="0"/>
              </a:rPr>
              <a:t>Frasso</a:t>
            </a:r>
            <a:r>
              <a:rPr lang="it-IT" sz="1850" dirty="0" smtClean="0">
                <a:latin typeface="Comic Sans MS" pitchFamily="66" charset="0"/>
              </a:rPr>
              <a:t> che, in tre anni, completò il progetto di restauro. All'intervento di Piacentini è dovuta la costruzione del secondo piano che i Dentice di </a:t>
            </a:r>
            <a:r>
              <a:rPr lang="it-IT" sz="1850" dirty="0" err="1" smtClean="0">
                <a:latin typeface="Comic Sans MS" pitchFamily="66" charset="0"/>
              </a:rPr>
              <a:t>Frasso</a:t>
            </a:r>
            <a:r>
              <a:rPr lang="it-IT" sz="1850" dirty="0" smtClean="0">
                <a:latin typeface="Comic Sans MS" pitchFamily="66" charset="0"/>
              </a:rPr>
              <a:t> vollero il più possibile in armonia con il progetto originario. </a:t>
            </a:r>
          </a:p>
          <a:p>
            <a:endParaRPr lang="it-IT" dirty="0"/>
          </a:p>
        </p:txBody>
      </p:sp>
      <p:pic>
        <p:nvPicPr>
          <p:cNvPr id="19458" name="Picture 2" descr="https://encrypted-tbn1.gstatic.com/images?q=tbn:ANd9GcTTp1SUyFEdYyqRG7GTEVnvFY_pS8I1HtZ_PkbNYtFzScii9W9N">
            <a:hlinkClick r:id="rId2"/>
          </p:cNvPr>
          <p:cNvPicPr>
            <a:picLocks noChangeAspect="1" noChangeArrowheads="1"/>
          </p:cNvPicPr>
          <p:nvPr/>
        </p:nvPicPr>
        <p:blipFill>
          <a:blip r:embed="rId3" cstate="print"/>
          <a:srcRect/>
          <a:stretch>
            <a:fillRect/>
          </a:stretch>
        </p:blipFill>
        <p:spPr bwMode="auto">
          <a:xfrm>
            <a:off x="899592" y="3284984"/>
            <a:ext cx="6910449" cy="335699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ym typeface="Wingdings" pitchFamily="2" charset="2"/>
              </a:rPr>
              <a:t> </a:t>
            </a:r>
            <a:r>
              <a:rPr lang="it-IT" dirty="0" smtClean="0">
                <a:solidFill>
                  <a:srgbClr val="00FFFF"/>
                </a:solidFill>
                <a:sym typeface="Wingdings" pitchFamily="2" charset="2"/>
              </a:rPr>
              <a:t></a:t>
            </a:r>
            <a:r>
              <a:rPr lang="it-IT" dirty="0" smtClean="0">
                <a:sym typeface="Wingdings" pitchFamily="2" charset="2"/>
              </a:rPr>
              <a:t> </a:t>
            </a:r>
            <a:r>
              <a:rPr lang="it-IT" dirty="0" smtClean="0">
                <a:solidFill>
                  <a:srgbClr val="C00000"/>
                </a:solidFill>
                <a:latin typeface="Comic Sans MS" pitchFamily="66" charset="0"/>
                <a:sym typeface="Wingdings" pitchFamily="2" charset="2"/>
              </a:rPr>
              <a:t>L</a:t>
            </a:r>
            <a:r>
              <a:rPr lang="it-IT" dirty="0" smtClean="0">
                <a:solidFill>
                  <a:srgbClr val="FF0000"/>
                </a:solidFill>
                <a:latin typeface="Comic Sans MS" pitchFamily="66" charset="0"/>
                <a:sym typeface="Wingdings" pitchFamily="2" charset="2"/>
              </a:rPr>
              <a:t>e</a:t>
            </a:r>
            <a:r>
              <a:rPr lang="it-IT" dirty="0" smtClean="0">
                <a:latin typeface="Comic Sans MS" pitchFamily="66" charset="0"/>
                <a:sym typeface="Wingdings" pitchFamily="2" charset="2"/>
              </a:rPr>
              <a:t> </a:t>
            </a:r>
            <a:r>
              <a:rPr lang="it-IT" dirty="0" smtClean="0">
                <a:solidFill>
                  <a:srgbClr val="FFC000"/>
                </a:solidFill>
                <a:latin typeface="Comic Sans MS" pitchFamily="66" charset="0"/>
                <a:sym typeface="Wingdings" pitchFamily="2" charset="2"/>
              </a:rPr>
              <a:t>n</a:t>
            </a:r>
            <a:r>
              <a:rPr lang="it-IT" dirty="0" smtClean="0">
                <a:solidFill>
                  <a:srgbClr val="FFFF00"/>
                </a:solidFill>
                <a:latin typeface="Comic Sans MS" pitchFamily="66" charset="0"/>
                <a:sym typeface="Wingdings" pitchFamily="2" charset="2"/>
              </a:rPr>
              <a:t>o</a:t>
            </a:r>
            <a:r>
              <a:rPr lang="it-IT" dirty="0" smtClean="0">
                <a:solidFill>
                  <a:srgbClr val="92D050"/>
                </a:solidFill>
                <a:latin typeface="Comic Sans MS" pitchFamily="66" charset="0"/>
                <a:sym typeface="Wingdings" pitchFamily="2" charset="2"/>
              </a:rPr>
              <a:t>s</a:t>
            </a:r>
            <a:r>
              <a:rPr lang="it-IT" dirty="0" smtClean="0">
                <a:solidFill>
                  <a:srgbClr val="00B050"/>
                </a:solidFill>
                <a:latin typeface="Comic Sans MS" pitchFamily="66" charset="0"/>
                <a:sym typeface="Wingdings" pitchFamily="2" charset="2"/>
              </a:rPr>
              <a:t>t</a:t>
            </a:r>
            <a:r>
              <a:rPr lang="it-IT" dirty="0" smtClean="0">
                <a:solidFill>
                  <a:srgbClr val="00B0F0"/>
                </a:solidFill>
                <a:latin typeface="Comic Sans MS" pitchFamily="66" charset="0"/>
                <a:sym typeface="Wingdings" pitchFamily="2" charset="2"/>
              </a:rPr>
              <a:t>r</a:t>
            </a:r>
            <a:r>
              <a:rPr lang="it-IT" dirty="0" smtClean="0">
                <a:solidFill>
                  <a:srgbClr val="0070C0"/>
                </a:solidFill>
                <a:latin typeface="Comic Sans MS" pitchFamily="66" charset="0"/>
                <a:sym typeface="Wingdings" pitchFamily="2" charset="2"/>
              </a:rPr>
              <a:t>e</a:t>
            </a:r>
            <a:r>
              <a:rPr lang="it-IT" dirty="0" smtClean="0">
                <a:latin typeface="Comic Sans MS" pitchFamily="66" charset="0"/>
                <a:sym typeface="Wingdings" pitchFamily="2" charset="2"/>
              </a:rPr>
              <a:t> </a:t>
            </a:r>
            <a:r>
              <a:rPr lang="it-IT" dirty="0" smtClean="0">
                <a:solidFill>
                  <a:srgbClr val="0000FF"/>
                </a:solidFill>
                <a:latin typeface="Comic Sans MS" pitchFamily="66" charset="0"/>
                <a:sym typeface="Wingdings" pitchFamily="2" charset="2"/>
              </a:rPr>
              <a:t>f</a:t>
            </a:r>
            <a:r>
              <a:rPr lang="it-IT" dirty="0" smtClean="0">
                <a:solidFill>
                  <a:srgbClr val="7030A0"/>
                </a:solidFill>
                <a:latin typeface="Comic Sans MS" pitchFamily="66" charset="0"/>
                <a:sym typeface="Wingdings" pitchFamily="2" charset="2"/>
              </a:rPr>
              <a:t>o</a:t>
            </a:r>
            <a:r>
              <a:rPr lang="it-IT" dirty="0" smtClean="0">
                <a:solidFill>
                  <a:srgbClr val="FF0066"/>
                </a:solidFill>
                <a:latin typeface="Comic Sans MS" pitchFamily="66" charset="0"/>
                <a:sym typeface="Wingdings" pitchFamily="2" charset="2"/>
              </a:rPr>
              <a:t>t</a:t>
            </a:r>
            <a:r>
              <a:rPr lang="it-IT" dirty="0" smtClean="0">
                <a:solidFill>
                  <a:srgbClr val="FF66FF"/>
                </a:solidFill>
                <a:latin typeface="Comic Sans MS" pitchFamily="66" charset="0"/>
                <a:sym typeface="Wingdings" pitchFamily="2" charset="2"/>
              </a:rPr>
              <a:t>o</a:t>
            </a:r>
            <a:r>
              <a:rPr lang="it-IT" dirty="0" smtClean="0">
                <a:latin typeface="Comic Sans MS" pitchFamily="66" charset="0"/>
                <a:sym typeface="Wingdings" pitchFamily="2" charset="2"/>
              </a:rPr>
              <a:t> </a:t>
            </a:r>
            <a:r>
              <a:rPr lang="it-IT" dirty="0" smtClean="0">
                <a:solidFill>
                  <a:srgbClr val="CC0099"/>
                </a:solidFill>
                <a:sym typeface="Wingdings" pitchFamily="2" charset="2"/>
              </a:rPr>
              <a:t></a:t>
            </a:r>
            <a:endParaRPr lang="it-IT" dirty="0">
              <a:solidFill>
                <a:srgbClr val="CC0099"/>
              </a:solidFill>
            </a:endParaRPr>
          </a:p>
        </p:txBody>
      </p:sp>
      <p:pic>
        <p:nvPicPr>
          <p:cNvPr id="1026" name="Picture 2" descr="C:\Users\Flavia\Desktop\IMG_5426.JPG"/>
          <p:cNvPicPr>
            <a:picLocks noGrp="1" noChangeAspect="1" noChangeArrowheads="1"/>
          </p:cNvPicPr>
          <p:nvPr>
            <p:ph idx="1"/>
          </p:nvPr>
        </p:nvPicPr>
        <p:blipFill>
          <a:blip r:embed="rId2" cstate="print"/>
          <a:srcRect/>
          <a:stretch>
            <a:fillRect/>
          </a:stretch>
        </p:blipFill>
        <p:spPr bwMode="auto">
          <a:xfrm rot="939544">
            <a:off x="333841" y="1841815"/>
            <a:ext cx="4674774" cy="31165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7" name="Picture 3" descr="C:\Users\Flavia\Desktop\IMG_5421.JPG"/>
          <p:cNvPicPr>
            <a:picLocks noChangeAspect="1" noChangeArrowheads="1"/>
          </p:cNvPicPr>
          <p:nvPr/>
        </p:nvPicPr>
        <p:blipFill>
          <a:blip r:embed="rId3" cstate="print"/>
          <a:srcRect l="36500" t="26280" r="41600" b="40870"/>
          <a:stretch>
            <a:fillRect/>
          </a:stretch>
        </p:blipFill>
        <p:spPr bwMode="auto">
          <a:xfrm>
            <a:off x="5292080" y="1340768"/>
            <a:ext cx="3851920" cy="3851920"/>
          </a:xfrm>
          <a:prstGeom prst="rect">
            <a:avLst/>
          </a:prstGeom>
          <a:ln>
            <a:noFill/>
          </a:ln>
          <a:effectLst>
            <a:outerShdw blurRad="292100" dist="139700" dir="2700000" algn="tl" rotWithShape="0">
              <a:srgbClr val="333333">
                <a:alpha val="65000"/>
              </a:srgbClr>
            </a:outerShdw>
          </a:effectLst>
        </p:spPr>
      </p:pic>
      <p:sp>
        <p:nvSpPr>
          <p:cNvPr id="8" name="Callout 5 7"/>
          <p:cNvSpPr/>
          <p:nvPr/>
        </p:nvSpPr>
        <p:spPr>
          <a:xfrm>
            <a:off x="5436096" y="1268760"/>
            <a:ext cx="4139952" cy="4176464"/>
          </a:xfrm>
          <a:prstGeom prst="accentCallout1">
            <a:avLst>
              <a:gd name="adj1" fmla="val 18750"/>
              <a:gd name="adj2" fmla="val -8333"/>
              <a:gd name="adj3" fmla="val 39070"/>
              <a:gd name="adj4" fmla="val -46149"/>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CC00CC"/>
                </a:solidFill>
                <a:latin typeface="Comic Sans MS" pitchFamily="66" charset="0"/>
              </a:rPr>
              <a:t>Fonti</a:t>
            </a:r>
            <a:endParaRPr lang="it-IT" dirty="0">
              <a:solidFill>
                <a:srgbClr val="CC00CC"/>
              </a:solidFill>
              <a:latin typeface="Comic Sans MS" pitchFamily="66" charset="0"/>
            </a:endParaRPr>
          </a:p>
        </p:txBody>
      </p:sp>
      <p:sp>
        <p:nvSpPr>
          <p:cNvPr id="3" name="Segnaposto contenuto 2"/>
          <p:cNvSpPr>
            <a:spLocks noGrp="1"/>
          </p:cNvSpPr>
          <p:nvPr>
            <p:ph idx="1"/>
          </p:nvPr>
        </p:nvSpPr>
        <p:spPr>
          <a:xfrm>
            <a:off x="539552" y="1412776"/>
            <a:ext cx="4608512" cy="1357611"/>
          </a:xfrm>
        </p:spPr>
        <p:txBody>
          <a:bodyPr/>
          <a:lstStyle/>
          <a:p>
            <a:pPr>
              <a:buNone/>
            </a:pPr>
            <a:r>
              <a:rPr lang="it-IT" dirty="0" smtClean="0"/>
              <a:t> </a:t>
            </a:r>
            <a:endParaRPr lang="it-IT" dirty="0"/>
          </a:p>
        </p:txBody>
      </p:sp>
      <p:sp>
        <p:nvSpPr>
          <p:cNvPr id="5" name="Rettangolo 4"/>
          <p:cNvSpPr/>
          <p:nvPr/>
        </p:nvSpPr>
        <p:spPr>
          <a:xfrm>
            <a:off x="683568" y="1700808"/>
            <a:ext cx="7416824" cy="523220"/>
          </a:xfrm>
          <a:prstGeom prst="rect">
            <a:avLst/>
          </a:prstGeom>
        </p:spPr>
        <p:txBody>
          <a:bodyPr wrap="square">
            <a:spAutoFit/>
          </a:bodyPr>
          <a:lstStyle/>
          <a:p>
            <a:r>
              <a:rPr lang="it-IT" sz="2800" dirty="0" smtClean="0"/>
              <a:t>http://it.wikipedia.org/wiki/Villa_Madama</a:t>
            </a:r>
            <a:endParaRPr lang="it-IT" sz="2800" dirty="0"/>
          </a:p>
        </p:txBody>
      </p:sp>
      <p:sp>
        <p:nvSpPr>
          <p:cNvPr id="6" name="Rettangolo 5"/>
          <p:cNvSpPr/>
          <p:nvPr/>
        </p:nvSpPr>
        <p:spPr>
          <a:xfrm>
            <a:off x="647056" y="2636912"/>
            <a:ext cx="8496944" cy="1200329"/>
          </a:xfrm>
          <a:prstGeom prst="rect">
            <a:avLst/>
          </a:prstGeom>
        </p:spPr>
        <p:txBody>
          <a:bodyPr wrap="square">
            <a:spAutoFit/>
          </a:bodyPr>
          <a:lstStyle/>
          <a:p>
            <a:r>
              <a:rPr lang="it-IT" sz="2400" dirty="0" smtClean="0"/>
              <a:t>https://www.google.it/search?q=villa+madama&amp;hl=it&amp;rlz=1T4ACPW_itIT429IT429&amp;source=lnms&amp;tbm=isch&amp;sa=X&amp;ei=8MjFUrasEsfm7AayooCAAQ&amp;ved=0CAkQ_AUoAQ&amp;biw=1366&amp;bih=566</a:t>
            </a:r>
            <a:endParaRPr lang="it-IT" sz="2400" dirty="0"/>
          </a:p>
        </p:txBody>
      </p:sp>
      <p:sp>
        <p:nvSpPr>
          <p:cNvPr id="7" name="Rettangolo 6"/>
          <p:cNvSpPr/>
          <p:nvPr/>
        </p:nvSpPr>
        <p:spPr>
          <a:xfrm>
            <a:off x="755576" y="4509120"/>
            <a:ext cx="8388424" cy="830997"/>
          </a:xfrm>
          <a:prstGeom prst="rect">
            <a:avLst/>
          </a:prstGeom>
        </p:spPr>
        <p:txBody>
          <a:bodyPr wrap="square">
            <a:spAutoFit/>
          </a:bodyPr>
          <a:lstStyle/>
          <a:p>
            <a:r>
              <a:rPr lang="it-IT" sz="2400" dirty="0" smtClean="0"/>
              <a:t>https://maps.google.it/maps?q=villa+madama&amp;hl=it&amp;ie=UTF-8&amp;ei=x8nFUs-7Gev3ygOQkIGACw&amp;ved=0CAoQ_AUoAg</a:t>
            </a:r>
            <a:endParaRPr lang="it-IT"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461</Words>
  <Application>Microsoft Office PowerPoint</Application>
  <PresentationFormat>Presentazione su schermo (4:3)</PresentationFormat>
  <Paragraphs>32</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Villa Madama</vt:lpstr>
      <vt:lpstr>Ubicazione del monumento</vt:lpstr>
      <vt:lpstr>Piantina di Villa Madama</vt:lpstr>
      <vt:lpstr>La costruzione</vt:lpstr>
      <vt:lpstr>Conseguenze… </vt:lpstr>
      <vt:lpstr>Il restauro</vt:lpstr>
      <vt:lpstr>  Le nostre foto </vt:lpstr>
      <vt:lpstr>Fonti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Villa Madama</dc:title>
  <dc:creator>Flavia</dc:creator>
  <cp:lastModifiedBy>Scuola</cp:lastModifiedBy>
  <cp:revision>15</cp:revision>
  <dcterms:created xsi:type="dcterms:W3CDTF">2013-12-21T15:42:51Z</dcterms:created>
  <dcterms:modified xsi:type="dcterms:W3CDTF">2014-01-20T09:27:30Z</dcterms:modified>
</cp:coreProperties>
</file>